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emf" ContentType="image/x-emf"/>
  <Default Extension="vml" ContentType="application/vnd.openxmlformats-officedocument.vmlDrawing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26"/>
  </p:handoutMasterIdLst>
  <p:sldIdLst>
    <p:sldId id="256" r:id="rId2"/>
    <p:sldId id="273" r:id="rId3"/>
    <p:sldId id="258" r:id="rId4"/>
    <p:sldId id="257" r:id="rId5"/>
    <p:sldId id="278" r:id="rId6"/>
    <p:sldId id="262" r:id="rId7"/>
    <p:sldId id="261" r:id="rId8"/>
    <p:sldId id="260" r:id="rId9"/>
    <p:sldId id="265" r:id="rId10"/>
    <p:sldId id="266" r:id="rId11"/>
    <p:sldId id="269" r:id="rId12"/>
    <p:sldId id="272" r:id="rId13"/>
    <p:sldId id="277" r:id="rId14"/>
    <p:sldId id="274" r:id="rId15"/>
    <p:sldId id="264" r:id="rId16"/>
    <p:sldId id="279" r:id="rId17"/>
    <p:sldId id="263" r:id="rId18"/>
    <p:sldId id="259" r:id="rId19"/>
    <p:sldId id="267" r:id="rId20"/>
    <p:sldId id="270" r:id="rId21"/>
    <p:sldId id="268" r:id="rId22"/>
    <p:sldId id="271" r:id="rId23"/>
    <p:sldId id="276" r:id="rId24"/>
    <p:sldId id="275" r:id="rId2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2" frameSlides="1"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90" d="100"/>
          <a:sy n="90" d="100"/>
        </p:scale>
        <p:origin x="-1600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handoutMaster" Target="handoutMasters/handoutMaster1.xml"/><Relationship Id="rId27" Type="http://schemas.openxmlformats.org/officeDocument/2006/relationships/printerSettings" Target="printerSettings/printerSettings1.bin"/><Relationship Id="rId28" Type="http://schemas.openxmlformats.org/officeDocument/2006/relationships/presProps" Target="presProps.xml"/><Relationship Id="rId29" Type="http://schemas.openxmlformats.org/officeDocument/2006/relationships/viewProps" Target="viewProps.xml"/><Relationship Id="rId30" Type="http://schemas.openxmlformats.org/officeDocument/2006/relationships/theme" Target="theme/theme1.xml"/><Relationship Id="rId31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0A2FC51-4AF3-734F-86B3-D186EFF7A30B}" type="datetimeFigureOut">
              <a:rPr lang="en-US" smtClean="0"/>
              <a:t>20/12/18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CAE0793-B1AF-A34B-9154-AD4E020EDB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236192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20/12/18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20199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20/12/18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94982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20/12/18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79412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20/12/18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59333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20/12/18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89526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20/12/18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43016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20/12/18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79409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20/12/18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60677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20/12/18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91287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20/12/18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01161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20/12/18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65745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vmlDrawing" Target="../drawings/vmlDrawing1.vml"/><Relationship Id="rId14" Type="http://schemas.openxmlformats.org/officeDocument/2006/relationships/oleObject" Target="file:///\\localhost\Users\Roger\Documents\Jo%20Work\Consulting\UNESCO\Materials\Macintosh%20HD:Users:Roger:Documents:Jo%20Work:Consulting:UNESCO:Comms%20:Templates:STEP%20word%20template.docx!OLE_LINK1" TargetMode="External"/><Relationship Id="rId15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FECD78-3C8E-49F2-8FAB-59489D168ABB}" type="datetimeFigureOut">
              <a:rPr lang="en-US" smtClean="0"/>
              <a:t>20/12/18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  <p:graphicFrame>
        <p:nvGraphicFramePr>
          <p:cNvPr id="11" name="Object 10"/>
          <p:cNvGraphicFramePr>
            <a:graphicFrameLocks noChangeAspect="1"/>
          </p:cNvGraphicFramePr>
          <p:nvPr userDrawn="1">
            <p:extLst>
              <p:ext uri="{D42A27DB-BD31-4B8C-83A1-F6EECF244321}">
                <p14:modId xmlns:p14="http://schemas.microsoft.com/office/powerpoint/2010/main" val="2801042753"/>
              </p:ext>
            </p:extLst>
          </p:nvPr>
        </p:nvGraphicFramePr>
        <p:xfrm>
          <a:off x="6159500" y="6351373"/>
          <a:ext cx="2717800" cy="55090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0" name="Document" r:id="rId14" imgW="5638800" imgH="1143000" progId="Word.Document.12">
                  <p:link updateAutomatic="1"/>
                </p:oleObj>
              </mc:Choice>
              <mc:Fallback>
                <p:oleObj name="Document" r:id="rId14" imgW="5638800" imgH="1143000" progId="Word.Document.12">
                  <p:link updateAutomatic="1"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6159500" y="6351373"/>
                        <a:ext cx="2717800" cy="55090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55771123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2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3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4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6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7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TEVET Codes of Conduct and Orientation Materials Roll Out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19</a:t>
            </a:r>
            <a:r>
              <a:rPr lang="en-US" baseline="30000" dirty="0" smtClean="0"/>
              <a:t>th</a:t>
            </a:r>
            <a:r>
              <a:rPr lang="en-US" dirty="0" smtClean="0"/>
              <a:t> December 2018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900223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8000" y="12700"/>
            <a:ext cx="4813300" cy="68199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559777" y="2200457"/>
            <a:ext cx="338666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dirty="0" smtClean="0"/>
              <a:t>A2 Poster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In </a:t>
            </a:r>
            <a:r>
              <a:rPr lang="en-US" dirty="0"/>
              <a:t>English, Chichewa and </a:t>
            </a:r>
            <a:r>
              <a:rPr lang="en-US" dirty="0" err="1"/>
              <a:t>Tumbuka</a:t>
            </a:r>
            <a:endParaRPr lang="en-US" dirty="0"/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1-3 </a:t>
            </a:r>
            <a:r>
              <a:rPr lang="en-US" dirty="0"/>
              <a:t>English and </a:t>
            </a:r>
            <a:r>
              <a:rPr lang="en-US" dirty="0" smtClean="0"/>
              <a:t>1-3 </a:t>
            </a:r>
            <a:r>
              <a:rPr lang="en-US" dirty="0"/>
              <a:t>Local language per </a:t>
            </a:r>
            <a:r>
              <a:rPr lang="en-US" dirty="0" smtClean="0"/>
              <a:t>college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Place in prominent locations, e.g. entrance hall, notice board, assembly room</a:t>
            </a:r>
            <a:endParaRPr lang="en-US" dirty="0"/>
          </a:p>
        </p:txBody>
      </p:sp>
      <p:sp>
        <p:nvSpPr>
          <p:cNvPr id="4" name="Title 3"/>
          <p:cNvSpPr txBox="1">
            <a:spLocks/>
          </p:cNvSpPr>
          <p:nvPr/>
        </p:nvSpPr>
        <p:spPr>
          <a:xfrm>
            <a:off x="5235222" y="514527"/>
            <a:ext cx="3451578" cy="1143000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Equality A2 Poster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121346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8188" y="0"/>
            <a:ext cx="4838700" cy="67945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490633" y="2934234"/>
            <a:ext cx="338666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dirty="0" smtClean="0"/>
              <a:t>A2 Poster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In </a:t>
            </a:r>
            <a:r>
              <a:rPr lang="en-US" dirty="0"/>
              <a:t>English, Chichewa and </a:t>
            </a:r>
            <a:r>
              <a:rPr lang="en-US" dirty="0" err="1"/>
              <a:t>Tumbuka</a:t>
            </a:r>
            <a:endParaRPr lang="en-US" dirty="0"/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1-3 </a:t>
            </a:r>
            <a:r>
              <a:rPr lang="en-US" dirty="0"/>
              <a:t>English and </a:t>
            </a:r>
            <a:r>
              <a:rPr lang="en-US" dirty="0" smtClean="0"/>
              <a:t>1-3 </a:t>
            </a:r>
            <a:r>
              <a:rPr lang="en-US" dirty="0"/>
              <a:t>Local language per </a:t>
            </a:r>
            <a:r>
              <a:rPr lang="en-US" dirty="0" smtClean="0"/>
              <a:t>college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Place in prominent locations, e.g. entrance hall, notice board, assembly room</a:t>
            </a:r>
            <a:endParaRPr lang="en-US" dirty="0"/>
          </a:p>
        </p:txBody>
      </p:sp>
      <p:sp>
        <p:nvSpPr>
          <p:cNvPr id="4" name="Title 3"/>
          <p:cNvSpPr txBox="1">
            <a:spLocks/>
          </p:cNvSpPr>
          <p:nvPr/>
        </p:nvSpPr>
        <p:spPr>
          <a:xfrm>
            <a:off x="5235222" y="514527"/>
            <a:ext cx="3451578" cy="1143000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Sexual Violence A2 Poster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940238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College Packs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65136413"/>
              </p:ext>
            </p:extLst>
          </p:nvPr>
        </p:nvGraphicFramePr>
        <p:xfrm>
          <a:off x="846666" y="2757963"/>
          <a:ext cx="7732890" cy="3825154"/>
        </p:xfrm>
        <a:graphic>
          <a:graphicData uri="http://schemas.openxmlformats.org/drawingml/2006/table">
            <a:tbl>
              <a:tblPr/>
              <a:tblGrid>
                <a:gridCol w="2792074"/>
                <a:gridCol w="1235204"/>
                <a:gridCol w="1235204"/>
                <a:gridCol w="1235204"/>
                <a:gridCol w="1235204"/>
              </a:tblGrid>
              <a:tr h="472587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Material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2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Size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English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2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Chichewa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20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Tumbuka</a:t>
                      </a:r>
                      <a:endParaRPr lang="fi-FI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</a:tr>
              <a:tr h="609367"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Instructor Code of Conduct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A4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x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0549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k-SK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k-SK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04684">
                <a:tc>
                  <a:txBody>
                    <a:bodyPr/>
                    <a:lstStyle/>
                    <a:p>
                      <a:pPr algn="l" fontAlgn="ctr"/>
                      <a:r>
                        <a:rPr lang="fr-FR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Orientation program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A4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x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0549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k-SK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k-SK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609367"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Trainee Code of Conduct Poster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s-I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x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0549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x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0549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x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05496"/>
                    </a:solidFill>
                  </a:tcPr>
                </a:tc>
              </a:tr>
              <a:tr h="609367"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Staff code of conduct poster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s-I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x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0549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x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0549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x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05496"/>
                    </a:solidFill>
                  </a:tcPr>
                </a:tc>
              </a:tr>
              <a:tr h="304684"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Equality poster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s-I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x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0549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x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0549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x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05496"/>
                    </a:solidFill>
                  </a:tcPr>
                </a:tc>
              </a:tr>
              <a:tr h="304684"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Sexual Violence poster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s-I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x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0549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x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0549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x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05496"/>
                    </a:solidFill>
                  </a:tcPr>
                </a:tc>
              </a:tr>
              <a:tr h="304684">
                <a:tc>
                  <a:txBody>
                    <a:bodyPr/>
                    <a:lstStyle/>
                    <a:p>
                      <a:pPr algn="l" fontAlgn="ctr"/>
                      <a:r>
                        <a:rPr lang="it-IT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Role model poster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s-I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x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0549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x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0549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x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05496"/>
                    </a:solidFill>
                  </a:tcPr>
                </a:tc>
              </a:tr>
              <a:tr h="304684"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Infographic Poster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s-I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x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0549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x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0549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x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05496"/>
                    </a:solidFill>
                  </a:tcPr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747888" y="1518650"/>
            <a:ext cx="757894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1600" dirty="0" smtClean="0"/>
              <a:t>Chichewa and </a:t>
            </a:r>
            <a:r>
              <a:rPr lang="en-US" sz="1600" dirty="0" err="1" smtClean="0"/>
              <a:t>Tumbuka</a:t>
            </a:r>
            <a:r>
              <a:rPr lang="en-US" sz="1600" dirty="0" smtClean="0"/>
              <a:t> versions of the college packs</a:t>
            </a:r>
          </a:p>
          <a:p>
            <a:pPr marL="285750" indent="-285750">
              <a:buFont typeface="Arial"/>
              <a:buChar char="•"/>
            </a:pPr>
            <a:r>
              <a:rPr lang="en-US" sz="1600" dirty="0" smtClean="0"/>
              <a:t>Central and Southern colleges to rec</a:t>
            </a:r>
            <a:r>
              <a:rPr lang="de-DE" sz="1600" dirty="0" smtClean="0"/>
              <a:t>ei</a:t>
            </a:r>
            <a:r>
              <a:rPr lang="en-US" sz="1600" dirty="0" err="1" smtClean="0"/>
              <a:t>ve</a:t>
            </a:r>
            <a:r>
              <a:rPr lang="en-US" sz="1600" dirty="0" smtClean="0"/>
              <a:t> English and Chichewa versions</a:t>
            </a:r>
          </a:p>
          <a:p>
            <a:pPr marL="285750" indent="-285750">
              <a:buFont typeface="Arial"/>
              <a:buChar char="•"/>
            </a:pPr>
            <a:r>
              <a:rPr lang="en-US" sz="1600" dirty="0" smtClean="0"/>
              <a:t>Northern colleges to rec</a:t>
            </a:r>
            <a:r>
              <a:rPr lang="de-DE" sz="1600" dirty="0" smtClean="0"/>
              <a:t>ei</a:t>
            </a:r>
            <a:r>
              <a:rPr lang="en-US" sz="1600" dirty="0" err="1" smtClean="0"/>
              <a:t>ve</a:t>
            </a:r>
            <a:r>
              <a:rPr lang="en-US" sz="1600" dirty="0" smtClean="0"/>
              <a:t> English &amp; </a:t>
            </a:r>
            <a:r>
              <a:rPr lang="en-US" sz="1600" dirty="0" err="1" smtClean="0"/>
              <a:t>Tumbuka</a:t>
            </a:r>
            <a:r>
              <a:rPr lang="en-US" sz="1600" dirty="0" smtClean="0"/>
              <a:t> versions (a few colleges with more Chichewa speakers to rec</a:t>
            </a:r>
            <a:r>
              <a:rPr lang="de-DE" sz="1600" dirty="0" smtClean="0"/>
              <a:t>ei</a:t>
            </a:r>
            <a:r>
              <a:rPr lang="en-US" sz="1600" dirty="0" err="1" smtClean="0"/>
              <a:t>ve</a:t>
            </a:r>
            <a:r>
              <a:rPr lang="en-US" sz="1600" dirty="0" smtClean="0"/>
              <a:t> a few additional Chichewa versions)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12564294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College Packs: Distribution Instructions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 smtClean="0"/>
              <a:t>College administration to put posters up in the colleges / classrooms as soon as possible</a:t>
            </a:r>
          </a:p>
          <a:p>
            <a:r>
              <a:rPr lang="en-US" dirty="0" smtClean="0"/>
              <a:t>College principal to share the orientation programme with staff members selected to run the orientation</a:t>
            </a:r>
          </a:p>
          <a:p>
            <a:r>
              <a:rPr lang="en-US" dirty="0"/>
              <a:t>All </a:t>
            </a:r>
            <a:r>
              <a:rPr lang="en-US" dirty="0" smtClean="0"/>
              <a:t>staff to </a:t>
            </a:r>
            <a:r>
              <a:rPr lang="en-US" dirty="0"/>
              <a:t>rec</a:t>
            </a:r>
            <a:r>
              <a:rPr lang="de-DE" dirty="0"/>
              <a:t>ei</a:t>
            </a:r>
            <a:r>
              <a:rPr lang="en-US" dirty="0" err="1"/>
              <a:t>ve</a:t>
            </a:r>
            <a:r>
              <a:rPr lang="en-US" dirty="0"/>
              <a:t> 1 copy of the </a:t>
            </a:r>
            <a:r>
              <a:rPr lang="en-US" dirty="0" smtClean="0"/>
              <a:t>instructor and administration staff code of conduct each </a:t>
            </a:r>
          </a:p>
          <a:p>
            <a:r>
              <a:rPr lang="en-US" dirty="0" smtClean="0"/>
              <a:t>All staff to sign the Code of Conduct sign sheet</a:t>
            </a:r>
          </a:p>
          <a:p>
            <a:r>
              <a:rPr lang="en-US" dirty="0" smtClean="0"/>
              <a:t>College administration to retain the staff Code of Conduct sign </a:t>
            </a:r>
            <a:r>
              <a:rPr lang="en-US" dirty="0" smtClean="0"/>
              <a:t>sheet</a:t>
            </a:r>
          </a:p>
          <a:p>
            <a:r>
              <a:rPr lang="en-US" dirty="0" smtClean="0"/>
              <a:t>Trade test centers to rec</a:t>
            </a:r>
            <a:r>
              <a:rPr lang="de-DE" dirty="0" smtClean="0"/>
              <a:t>ei</a:t>
            </a:r>
            <a:r>
              <a:rPr lang="en-US" dirty="0" err="1" smtClean="0"/>
              <a:t>ve</a:t>
            </a:r>
            <a:r>
              <a:rPr lang="en-US" dirty="0" smtClean="0"/>
              <a:t> posters only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454187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Trainee Packs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859636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5666" y="368926"/>
            <a:ext cx="4360333" cy="612741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136445" y="2556291"/>
            <a:ext cx="381000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2000" dirty="0" smtClean="0"/>
              <a:t>Most in English</a:t>
            </a:r>
            <a:endParaRPr lang="en-US" sz="2000" dirty="0"/>
          </a:p>
          <a:p>
            <a:pPr marL="285750" indent="-285750">
              <a:buFont typeface="Arial"/>
              <a:buChar char="•"/>
            </a:pPr>
            <a:r>
              <a:rPr lang="en-US" sz="2000" dirty="0"/>
              <a:t>A</a:t>
            </a:r>
            <a:r>
              <a:rPr lang="en-US" sz="2000" dirty="0" smtClean="0"/>
              <a:t> limited number in </a:t>
            </a:r>
            <a:r>
              <a:rPr lang="en-US" sz="2000" dirty="0"/>
              <a:t>Chichewa and </a:t>
            </a:r>
            <a:r>
              <a:rPr lang="en-US" sz="2000" dirty="0" err="1" smtClean="0"/>
              <a:t>Tumbuka</a:t>
            </a:r>
            <a:r>
              <a:rPr lang="en-US" sz="2000" dirty="0" smtClean="0"/>
              <a:t> (for colleges where trainees mostly use local language)</a:t>
            </a:r>
          </a:p>
          <a:p>
            <a:pPr marL="285750" indent="-285750">
              <a:buFont typeface="Arial"/>
              <a:buChar char="•"/>
            </a:pPr>
            <a:r>
              <a:rPr lang="en-US" sz="2000" dirty="0" smtClean="0"/>
              <a:t>1 per new trainee </a:t>
            </a:r>
          </a:p>
          <a:p>
            <a:pPr marL="285750" indent="-285750">
              <a:buFont typeface="Arial"/>
              <a:buChar char="•"/>
            </a:pPr>
            <a:r>
              <a:rPr lang="en-US" sz="2000" dirty="0" smtClean="0"/>
              <a:t>For returning trainees if supplies allow  </a:t>
            </a:r>
          </a:p>
          <a:p>
            <a:pPr marL="285750" indent="-285750">
              <a:buFont typeface="Arial"/>
              <a:buChar char="•"/>
            </a:pPr>
            <a:r>
              <a:rPr lang="en-US" sz="2000" dirty="0" smtClean="0"/>
              <a:t>Included in trainee starter pack bag</a:t>
            </a:r>
          </a:p>
          <a:p>
            <a:pPr marL="285750" indent="-285750">
              <a:buFont typeface="Arial"/>
              <a:buChar char="•"/>
            </a:pPr>
            <a:r>
              <a:rPr lang="en-US" sz="2000" dirty="0" smtClean="0"/>
              <a:t>1 copy to be kept in administration office</a:t>
            </a:r>
          </a:p>
          <a:p>
            <a:pPr marL="285750" indent="-285750">
              <a:buFont typeface="Arial"/>
              <a:buChar char="•"/>
            </a:pPr>
            <a:endParaRPr lang="en-US" sz="2000" dirty="0" smtClean="0"/>
          </a:p>
          <a:p>
            <a:pPr marL="285750" indent="-285750">
              <a:buFont typeface="Arial"/>
              <a:buChar char="•"/>
            </a:pPr>
            <a:endParaRPr lang="en-US" sz="2000" dirty="0"/>
          </a:p>
        </p:txBody>
      </p:sp>
      <p:sp>
        <p:nvSpPr>
          <p:cNvPr id="7" name="Title 6"/>
          <p:cNvSpPr txBox="1">
            <a:spLocks/>
          </p:cNvSpPr>
          <p:nvPr/>
        </p:nvSpPr>
        <p:spPr>
          <a:xfrm>
            <a:off x="5023557" y="451412"/>
            <a:ext cx="3922888" cy="1143000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dirty="0" smtClean="0"/>
              <a:t>Trainee Code of Conduct A4 booklet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59286727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Trainee Code of Conduct Sign Sheet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57200" y="1417638"/>
            <a:ext cx="768491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2400" dirty="0" smtClean="0"/>
              <a:t>All Trainees to read the Code of Conduct document and sign this sheet</a:t>
            </a:r>
          </a:p>
          <a:p>
            <a:pPr marL="285750" indent="-285750">
              <a:buFont typeface="Arial"/>
              <a:buChar char="•"/>
            </a:pPr>
            <a:r>
              <a:rPr lang="en-US" sz="2400" dirty="0" smtClean="0"/>
              <a:t>Sheet to be retained by college administration office</a:t>
            </a:r>
          </a:p>
          <a:p>
            <a:pPr marL="285750" indent="-285750">
              <a:buFont typeface="Arial"/>
              <a:buChar char="•"/>
            </a:pPr>
            <a:endParaRPr lang="en-US" sz="24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84111" y="2732525"/>
            <a:ext cx="6350000" cy="33945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848340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98778" y="894646"/>
            <a:ext cx="9144000" cy="391006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804333" y="4451929"/>
            <a:ext cx="7464778" cy="27392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2800" dirty="0"/>
          </a:p>
          <a:p>
            <a:pPr marL="285750" indent="-285750">
              <a:buFont typeface="Arial"/>
              <a:buChar char="•"/>
            </a:pPr>
            <a:r>
              <a:rPr lang="en-US" dirty="0"/>
              <a:t>English on one side and local language on the other</a:t>
            </a:r>
          </a:p>
          <a:p>
            <a:pPr marL="285750" indent="-285750">
              <a:buFont typeface="Arial"/>
              <a:buChar char="•"/>
            </a:pPr>
            <a:r>
              <a:rPr lang="en-US" dirty="0" err="1"/>
              <a:t>Tumbuka</a:t>
            </a:r>
            <a:r>
              <a:rPr lang="en-US" dirty="0"/>
              <a:t> versions in the North, Chichewa versions in Central and South</a:t>
            </a:r>
          </a:p>
          <a:p>
            <a:pPr marL="285750" indent="-285750">
              <a:buFont typeface="Arial"/>
              <a:buChar char="•"/>
            </a:pPr>
            <a:r>
              <a:rPr lang="en-US" dirty="0"/>
              <a:t>1 per new trainee </a:t>
            </a:r>
          </a:p>
          <a:p>
            <a:pPr marL="285750" indent="-285750">
              <a:buFont typeface="Arial"/>
              <a:buChar char="•"/>
            </a:pPr>
            <a:r>
              <a:rPr lang="en-US" dirty="0"/>
              <a:t>For returning </a:t>
            </a:r>
            <a:r>
              <a:rPr lang="en-US" dirty="0" smtClean="0"/>
              <a:t>trainees </a:t>
            </a:r>
            <a:r>
              <a:rPr lang="en-US" dirty="0"/>
              <a:t>if supplies allow  </a:t>
            </a:r>
          </a:p>
          <a:p>
            <a:pPr marL="285750" indent="-285750">
              <a:buFont typeface="Arial"/>
              <a:buChar char="•"/>
            </a:pPr>
            <a:r>
              <a:rPr lang="en-US" dirty="0"/>
              <a:t>Included in trainee starter pack bag</a:t>
            </a:r>
          </a:p>
          <a:p>
            <a:pPr marL="285750" indent="-285750">
              <a:buFont typeface="Arial"/>
              <a:buChar char="•"/>
            </a:pPr>
            <a:r>
              <a:rPr lang="en-US" dirty="0"/>
              <a:t>1 copy to be kept in administration office</a:t>
            </a:r>
          </a:p>
          <a:p>
            <a:pPr marL="285750" indent="-285750">
              <a:buFont typeface="Arial"/>
              <a:buChar char="•"/>
            </a:pPr>
            <a:endParaRPr lang="en-US" dirty="0" smtClean="0"/>
          </a:p>
          <a:p>
            <a:pPr marL="285750" indent="-285750">
              <a:buFont typeface="Arial"/>
              <a:buChar char="•"/>
            </a:pP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r>
              <a:rPr lang="en-US" sz="3600" dirty="0" smtClean="0"/>
              <a:t>Trainee Code of Conduct Folded Pamphlet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46207962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6849" y="338666"/>
            <a:ext cx="4262818" cy="602403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023557" y="2711513"/>
            <a:ext cx="3922888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2000" dirty="0" smtClean="0"/>
              <a:t>In Chichewa </a:t>
            </a:r>
            <a:r>
              <a:rPr lang="en-US" sz="2000" dirty="0"/>
              <a:t>and </a:t>
            </a:r>
            <a:r>
              <a:rPr lang="en-US" sz="2000" dirty="0" err="1" smtClean="0"/>
              <a:t>Tumbuka</a:t>
            </a:r>
            <a:r>
              <a:rPr lang="en-US" sz="2000" dirty="0" smtClean="0"/>
              <a:t> (no English)</a:t>
            </a:r>
          </a:p>
          <a:p>
            <a:pPr marL="285750" indent="-285750">
              <a:buFont typeface="Arial"/>
              <a:buChar char="•"/>
            </a:pPr>
            <a:r>
              <a:rPr lang="en-US" sz="2000" dirty="0" smtClean="0"/>
              <a:t>1 per new trainee </a:t>
            </a:r>
          </a:p>
          <a:p>
            <a:pPr marL="285750" indent="-285750">
              <a:buFont typeface="Arial"/>
              <a:buChar char="•"/>
            </a:pPr>
            <a:r>
              <a:rPr lang="en-US" sz="2000" dirty="0" smtClean="0"/>
              <a:t>For returning trainees if supplies allow  </a:t>
            </a:r>
          </a:p>
          <a:p>
            <a:pPr marL="285750" indent="-285750">
              <a:buFont typeface="Arial"/>
              <a:buChar char="•"/>
            </a:pPr>
            <a:r>
              <a:rPr lang="en-US" sz="2000" dirty="0" smtClean="0"/>
              <a:t>Included in trainee starter pack bag</a:t>
            </a:r>
          </a:p>
          <a:p>
            <a:pPr marL="285750" indent="-285750">
              <a:buFont typeface="Arial"/>
              <a:buChar char="•"/>
            </a:pPr>
            <a:r>
              <a:rPr lang="en-US" sz="2000" dirty="0" smtClean="0"/>
              <a:t>1 copy to be kept in administration office</a:t>
            </a:r>
          </a:p>
          <a:p>
            <a:pPr marL="285750" indent="-285750">
              <a:buFont typeface="Arial"/>
              <a:buChar char="•"/>
            </a:pPr>
            <a:endParaRPr lang="en-US" sz="2000" dirty="0" smtClean="0"/>
          </a:p>
          <a:p>
            <a:pPr marL="285750" indent="-285750">
              <a:buFont typeface="Arial"/>
              <a:buChar char="•"/>
            </a:pPr>
            <a:endParaRPr lang="en-US" sz="2000" dirty="0"/>
          </a:p>
        </p:txBody>
      </p:sp>
      <p:sp>
        <p:nvSpPr>
          <p:cNvPr id="4" name="Title 6"/>
          <p:cNvSpPr txBox="1">
            <a:spLocks/>
          </p:cNvSpPr>
          <p:nvPr/>
        </p:nvSpPr>
        <p:spPr>
          <a:xfrm>
            <a:off x="5023557" y="451412"/>
            <a:ext cx="3922888" cy="1143000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dirty="0" smtClean="0"/>
              <a:t>Orientation Manual A4 booklet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319655108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173309"/>
            <a:ext cx="9144000" cy="275877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804333" y="3928632"/>
            <a:ext cx="7464778" cy="27392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2800" dirty="0" smtClean="0"/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English on one side and local language on the other</a:t>
            </a:r>
            <a:endParaRPr lang="en-US" dirty="0"/>
          </a:p>
          <a:p>
            <a:pPr marL="285750" indent="-285750">
              <a:buFont typeface="Arial"/>
              <a:buChar char="•"/>
            </a:pPr>
            <a:r>
              <a:rPr lang="en-US" dirty="0" err="1" smtClean="0"/>
              <a:t>Tumbuka</a:t>
            </a:r>
            <a:r>
              <a:rPr lang="en-US" dirty="0" smtClean="0"/>
              <a:t> versions in the North, Chichewa versions in Central and South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1 per new trainee 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For returning trainees if supplies allow  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Included in trainee starter pack bag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1 copy to be kept in administration office</a:t>
            </a:r>
          </a:p>
          <a:p>
            <a:pPr marL="285750" indent="-285750">
              <a:buFont typeface="Arial"/>
              <a:buChar char="•"/>
            </a:pPr>
            <a:endParaRPr lang="en-US" dirty="0" smtClean="0"/>
          </a:p>
          <a:p>
            <a:pPr marL="285750" indent="-285750">
              <a:buFont typeface="Arial"/>
              <a:buChar char="•"/>
            </a:pPr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Sexual violence folded pamphlet</a:t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89126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College Packs (For Staff and Display in the College)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598053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24778" y="274638"/>
            <a:ext cx="3762022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Role Model A5 Booklet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5116689" y="1728758"/>
            <a:ext cx="3570111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2800" dirty="0" smtClean="0"/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English on one side and local language on the other</a:t>
            </a:r>
            <a:endParaRPr lang="en-US" dirty="0"/>
          </a:p>
          <a:p>
            <a:pPr marL="285750" indent="-285750">
              <a:buFont typeface="Arial"/>
              <a:buChar char="•"/>
            </a:pPr>
            <a:r>
              <a:rPr lang="en-US" dirty="0" err="1" smtClean="0"/>
              <a:t>Tumbuka</a:t>
            </a:r>
            <a:r>
              <a:rPr lang="en-US" dirty="0" smtClean="0"/>
              <a:t> versions in the North, Chichewa versions in Central and South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1 per new trainee 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For returning trainees if supplies allow  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Included in trainee starter pack bag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1 copy to be kept in administration office</a:t>
            </a:r>
          </a:p>
          <a:p>
            <a:pPr marL="285750" indent="-285750">
              <a:buFont typeface="Arial"/>
              <a:buChar char="•"/>
            </a:pPr>
            <a:endParaRPr lang="en-US" dirty="0" smtClean="0"/>
          </a:p>
          <a:p>
            <a:pPr marL="285750" indent="-285750">
              <a:buFont typeface="Arial"/>
              <a:buChar char="•"/>
            </a:pP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8356" y="338284"/>
            <a:ext cx="4216400" cy="6019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628804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" y="274638"/>
            <a:ext cx="4254500" cy="6083300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009444" y="274638"/>
            <a:ext cx="3677356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A5 Family Booklet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5262032" y="1713185"/>
            <a:ext cx="3557411" cy="49552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2800" dirty="0" smtClean="0"/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Chichewa and </a:t>
            </a:r>
            <a:r>
              <a:rPr lang="en-US" dirty="0" err="1" smtClean="0"/>
              <a:t>Tumbuka</a:t>
            </a:r>
            <a:r>
              <a:rPr lang="en-US" dirty="0" smtClean="0"/>
              <a:t> versions</a:t>
            </a:r>
            <a:endParaRPr lang="en-US" dirty="0"/>
          </a:p>
          <a:p>
            <a:pPr marL="285750" indent="-285750">
              <a:buFont typeface="Arial"/>
              <a:buChar char="•"/>
            </a:pPr>
            <a:r>
              <a:rPr lang="en-US" dirty="0" err="1" smtClean="0"/>
              <a:t>Tumbuka</a:t>
            </a:r>
            <a:r>
              <a:rPr lang="en-US" dirty="0" smtClean="0"/>
              <a:t> versions in the North, Chichewa versions in Central and South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1 per new trainee 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For returning trainees if supplies allow  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Included in trainee starter pack bag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For Trainees to take home to their family/community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Soft copies supplied for trainees to send to them families via </a:t>
            </a:r>
            <a:r>
              <a:rPr lang="en-US" dirty="0" err="1" smtClean="0"/>
              <a:t>whatsapp</a:t>
            </a:r>
            <a:r>
              <a:rPr lang="en-US" dirty="0" smtClean="0"/>
              <a:t>/email</a:t>
            </a:r>
          </a:p>
          <a:p>
            <a:pPr marL="285750" indent="-285750">
              <a:buFont typeface="Arial"/>
              <a:buChar char="•"/>
            </a:pPr>
            <a:endParaRPr lang="en-US" dirty="0" smtClean="0"/>
          </a:p>
          <a:p>
            <a:pPr marL="285750" indent="-285750">
              <a:buFont typeface="Arial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051194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Trainee Orientation Packs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53064795"/>
              </p:ext>
            </p:extLst>
          </p:nvPr>
        </p:nvGraphicFramePr>
        <p:xfrm>
          <a:off x="606779" y="2668952"/>
          <a:ext cx="7944555" cy="3710644"/>
        </p:xfrm>
        <a:graphic>
          <a:graphicData uri="http://schemas.openxmlformats.org/drawingml/2006/table">
            <a:tbl>
              <a:tblPr/>
              <a:tblGrid>
                <a:gridCol w="2173983"/>
                <a:gridCol w="961762"/>
                <a:gridCol w="961762"/>
                <a:gridCol w="961762"/>
                <a:gridCol w="961762"/>
                <a:gridCol w="961762"/>
                <a:gridCol w="961762"/>
              </a:tblGrid>
              <a:tr h="795138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Material</a:t>
                      </a:r>
                      <a:endParaRPr lang="it-IT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B08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Size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B08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English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B08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Chichewa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B08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Tumbuka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B08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English + Chichewa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B08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English + Tumbuka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B084"/>
                    </a:solidFill>
                  </a:tcPr>
                </a:tc>
              </a:tr>
              <a:tr h="265046">
                <a:tc>
                  <a:txBody>
                    <a:bodyPr/>
                    <a:lstStyle/>
                    <a:p>
                      <a:pPr algn="l" fontAlgn="ctr"/>
                      <a:r>
                        <a:rPr lang="is-I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Bags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mr-IN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N/A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k-SK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k-SK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k-SK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k-SK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k-SK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530092"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Trainee Code of Conduct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A4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x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7D3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x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7D3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x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7D3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k-SK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k-SK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530092"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Trainee orientation manual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A4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k-SK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x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7D3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x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7D3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k-SK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k-SK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65046"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Family booklet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A5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k-SK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x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7D3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x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7D3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k-SK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k-SK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530092"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Trainee Code of Conduct pamphlet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Pamphlet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k-SK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k-SK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k-SK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x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7D3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x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7D31"/>
                    </a:solidFill>
                  </a:tcPr>
                </a:tc>
              </a:tr>
              <a:tr h="530092"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Sexual violence pamphlet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Pamphlet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k-SK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k-SK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k-SK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x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7D3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x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7D31"/>
                    </a:solidFill>
                  </a:tcPr>
                </a:tc>
              </a:tr>
              <a:tr h="265046">
                <a:tc>
                  <a:txBody>
                    <a:bodyPr/>
                    <a:lstStyle/>
                    <a:p>
                      <a:pPr algn="l" fontAlgn="ctr"/>
                      <a:r>
                        <a:rPr lang="it-IT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Role</a:t>
                      </a:r>
                      <a:r>
                        <a:rPr lang="it-IT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model </a:t>
                      </a:r>
                      <a:r>
                        <a:rPr lang="it-IT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booklet</a:t>
                      </a:r>
                      <a:endParaRPr lang="it-IT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A5</a:t>
                      </a:r>
                      <a:endParaRPr lang="de-DE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k-SK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k-SK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k-SK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x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7D3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x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7D31"/>
                    </a:solidFill>
                  </a:tcPr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747888" y="1518650"/>
            <a:ext cx="757894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1600" dirty="0" smtClean="0"/>
              <a:t>Chichewa and </a:t>
            </a:r>
            <a:r>
              <a:rPr lang="en-US" sz="1600" dirty="0" err="1" smtClean="0"/>
              <a:t>Tumbuka</a:t>
            </a:r>
            <a:r>
              <a:rPr lang="en-US" sz="1600" dirty="0" smtClean="0"/>
              <a:t> versions of the trainee packs</a:t>
            </a:r>
          </a:p>
          <a:p>
            <a:pPr marL="285750" indent="-285750">
              <a:buFont typeface="Arial"/>
              <a:buChar char="•"/>
            </a:pPr>
            <a:r>
              <a:rPr lang="en-US" sz="1600" dirty="0" smtClean="0"/>
              <a:t>Central and Southern colleges to rec</a:t>
            </a:r>
            <a:r>
              <a:rPr lang="de-DE" sz="1600" dirty="0" smtClean="0"/>
              <a:t>ei</a:t>
            </a:r>
            <a:r>
              <a:rPr lang="en-US" sz="1600" dirty="0" err="1" smtClean="0"/>
              <a:t>ve</a:t>
            </a:r>
            <a:r>
              <a:rPr lang="en-US" sz="1600" dirty="0" smtClean="0"/>
              <a:t> English and Chichewa versions</a:t>
            </a:r>
          </a:p>
          <a:p>
            <a:pPr marL="285750" indent="-285750">
              <a:buFont typeface="Arial"/>
              <a:buChar char="•"/>
            </a:pPr>
            <a:r>
              <a:rPr lang="en-US" sz="1600" dirty="0" smtClean="0"/>
              <a:t>Northern colleges to rec</a:t>
            </a:r>
            <a:r>
              <a:rPr lang="de-DE" sz="1600" dirty="0" smtClean="0"/>
              <a:t>ei</a:t>
            </a:r>
            <a:r>
              <a:rPr lang="en-US" sz="1600" dirty="0" err="1" smtClean="0"/>
              <a:t>ve</a:t>
            </a:r>
            <a:r>
              <a:rPr lang="en-US" sz="1600" dirty="0" smtClean="0"/>
              <a:t> a mix of English, Chichewa and </a:t>
            </a:r>
            <a:r>
              <a:rPr lang="en-US" sz="1600" dirty="0" err="1" smtClean="0"/>
              <a:t>Tumbuka</a:t>
            </a:r>
            <a:r>
              <a:rPr lang="en-US" sz="1600" dirty="0" smtClean="0"/>
              <a:t> versions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90515773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Trainee Packs: Distribution Instructions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All 1 year trainees to rec</a:t>
            </a:r>
            <a:r>
              <a:rPr lang="de-DE" dirty="0" smtClean="0"/>
              <a:t>ei</a:t>
            </a:r>
            <a:r>
              <a:rPr lang="en-US" dirty="0" err="1" smtClean="0"/>
              <a:t>ve</a:t>
            </a:r>
            <a:r>
              <a:rPr lang="en-US" dirty="0" smtClean="0"/>
              <a:t> 1 copy of the trainee pack each</a:t>
            </a:r>
          </a:p>
          <a:p>
            <a:r>
              <a:rPr lang="en-US" dirty="0" smtClean="0"/>
              <a:t>College to distribute trainee packs to trainees as soon as possible</a:t>
            </a:r>
          </a:p>
          <a:p>
            <a:r>
              <a:rPr lang="en-US" dirty="0" smtClean="0"/>
              <a:t>Minimum 1 copy of the trainee pack to be kept in the college administration office </a:t>
            </a:r>
          </a:p>
          <a:p>
            <a:r>
              <a:rPr lang="en-US" dirty="0" smtClean="0"/>
              <a:t>Any spare trainee packs can be shared with 2</a:t>
            </a:r>
            <a:r>
              <a:rPr lang="en-US" baseline="30000" dirty="0" smtClean="0"/>
              <a:t>nd</a:t>
            </a:r>
            <a:r>
              <a:rPr lang="en-US" dirty="0" smtClean="0"/>
              <a:t> &amp; 3</a:t>
            </a:r>
            <a:r>
              <a:rPr lang="en-US" baseline="30000" dirty="0" smtClean="0"/>
              <a:t>rd</a:t>
            </a:r>
            <a:r>
              <a:rPr lang="en-US" dirty="0" smtClean="0"/>
              <a:t> year trainees (if applicable) or retained for future trainees</a:t>
            </a:r>
          </a:p>
          <a:p>
            <a:r>
              <a:rPr lang="en-US" dirty="0"/>
              <a:t>All </a:t>
            </a:r>
            <a:r>
              <a:rPr lang="en-US" dirty="0" smtClean="0"/>
              <a:t>trainees to </a:t>
            </a:r>
            <a:r>
              <a:rPr lang="en-US" dirty="0"/>
              <a:t>sign the Code of Conduct sign sheet</a:t>
            </a:r>
          </a:p>
          <a:p>
            <a:r>
              <a:rPr lang="en-US" dirty="0"/>
              <a:t>College administration to retain the </a:t>
            </a:r>
            <a:r>
              <a:rPr lang="en-US" dirty="0" smtClean="0"/>
              <a:t>trainee </a:t>
            </a:r>
            <a:r>
              <a:rPr lang="en-US" dirty="0"/>
              <a:t>Code of Conduct sign sheet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340665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Delivery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Hard copies for government colleges (All collages will rec</a:t>
            </a:r>
            <a:r>
              <a:rPr lang="de-DE" dirty="0" smtClean="0"/>
              <a:t>ei</a:t>
            </a:r>
            <a:r>
              <a:rPr lang="en-US" dirty="0" err="1" smtClean="0"/>
              <a:t>ve</a:t>
            </a:r>
            <a:r>
              <a:rPr lang="en-US" dirty="0" smtClean="0"/>
              <a:t> soft copies.  Private colleges can print if they wish)</a:t>
            </a:r>
          </a:p>
          <a:p>
            <a:r>
              <a:rPr lang="en-US" dirty="0" smtClean="0"/>
              <a:t>Planned for 1</a:t>
            </a:r>
            <a:r>
              <a:rPr lang="en-US" baseline="30000" dirty="0" smtClean="0"/>
              <a:t>st</a:t>
            </a:r>
            <a:r>
              <a:rPr lang="en-US" dirty="0" smtClean="0"/>
              <a:t> or 2</a:t>
            </a:r>
            <a:r>
              <a:rPr lang="en-US" baseline="30000" dirty="0" smtClean="0"/>
              <a:t>nd</a:t>
            </a:r>
            <a:r>
              <a:rPr lang="en-US" dirty="0" smtClean="0"/>
              <a:t> week of January 2019</a:t>
            </a:r>
          </a:p>
          <a:p>
            <a:r>
              <a:rPr lang="en-GB" dirty="0" smtClean="0"/>
              <a:t>Delivery from Capital Printers.  They will call the Principal to arrange delivery</a:t>
            </a:r>
            <a:endParaRPr lang="en-US" dirty="0" smtClean="0"/>
          </a:p>
          <a:p>
            <a:r>
              <a:rPr lang="en-US" dirty="0" smtClean="0"/>
              <a:t>Please ensure someone is at the college to accept delivery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39652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6394" y="409222"/>
            <a:ext cx="4287939" cy="610775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130799" y="3145570"/>
            <a:ext cx="3386667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2400" dirty="0" smtClean="0"/>
              <a:t>English only</a:t>
            </a:r>
            <a:endParaRPr lang="en-US" sz="2400" dirty="0"/>
          </a:p>
          <a:p>
            <a:pPr marL="285750" indent="-285750">
              <a:buFont typeface="Arial"/>
              <a:buChar char="•"/>
            </a:pPr>
            <a:r>
              <a:rPr lang="en-US" sz="2400" dirty="0" smtClean="0"/>
              <a:t>2-30 per collage (depending on size)</a:t>
            </a:r>
          </a:p>
          <a:p>
            <a:pPr marL="285750" indent="-285750">
              <a:buFont typeface="Arial"/>
              <a:buChar char="•"/>
            </a:pPr>
            <a:r>
              <a:rPr lang="en-US" sz="2400" dirty="0" smtClean="0"/>
              <a:t>To be used by college staff running the orientation programme</a:t>
            </a:r>
          </a:p>
          <a:p>
            <a:pPr marL="285750" indent="-285750">
              <a:buFont typeface="Arial"/>
              <a:buChar char="•"/>
            </a:pPr>
            <a:endParaRPr lang="en-US" sz="2400" dirty="0" smtClean="0"/>
          </a:p>
          <a:p>
            <a:pPr marL="285750" indent="-285750">
              <a:buFont typeface="Arial"/>
              <a:buChar char="•"/>
            </a:pPr>
            <a:endParaRPr lang="en-US" sz="2400" dirty="0"/>
          </a:p>
        </p:txBody>
      </p:sp>
      <p:sp>
        <p:nvSpPr>
          <p:cNvPr id="4" name="Title 6"/>
          <p:cNvSpPr txBox="1">
            <a:spLocks/>
          </p:cNvSpPr>
          <p:nvPr/>
        </p:nvSpPr>
        <p:spPr>
          <a:xfrm>
            <a:off x="4792131" y="542749"/>
            <a:ext cx="3894668" cy="1856139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 smtClean="0"/>
              <a:t>Orientation Programme Guide A4 booklet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3695508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2163" y="449835"/>
            <a:ext cx="4219223" cy="597165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300132" y="3879348"/>
            <a:ext cx="3386667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2400" dirty="0" smtClean="0"/>
              <a:t>English only</a:t>
            </a:r>
            <a:endParaRPr lang="en-US" sz="2400" dirty="0"/>
          </a:p>
          <a:p>
            <a:pPr marL="285750" indent="-285750">
              <a:buFont typeface="Arial"/>
              <a:buChar char="•"/>
            </a:pPr>
            <a:r>
              <a:rPr lang="en-US" sz="2400" dirty="0" smtClean="0"/>
              <a:t>1 per Instructor / Admin staff</a:t>
            </a:r>
          </a:p>
          <a:p>
            <a:pPr marL="285750" indent="-285750">
              <a:buFont typeface="Arial"/>
              <a:buChar char="•"/>
            </a:pPr>
            <a:r>
              <a:rPr lang="en-US" sz="2400" dirty="0" smtClean="0"/>
              <a:t>1 copy to be kept in administration office</a:t>
            </a:r>
          </a:p>
          <a:p>
            <a:pPr marL="285750" indent="-285750">
              <a:buFont typeface="Arial"/>
              <a:buChar char="•"/>
            </a:pPr>
            <a:endParaRPr lang="en-US" sz="2400" dirty="0" smtClean="0"/>
          </a:p>
          <a:p>
            <a:pPr marL="285750" indent="-285750">
              <a:buFont typeface="Arial"/>
              <a:buChar char="•"/>
            </a:pPr>
            <a:endParaRPr lang="en-US" sz="2400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938888" y="1234194"/>
            <a:ext cx="3747911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Instructor and Administration Staff Code of Conduct A4 booklet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19586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Staff Code of Conduct Sign Sheet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41777" y="2737964"/>
            <a:ext cx="6455833" cy="361340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57200" y="1417638"/>
            <a:ext cx="768491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2400" dirty="0" smtClean="0"/>
              <a:t>All Instructors and Administration staff to read the Code of Conduct document and sign this sheet</a:t>
            </a:r>
          </a:p>
          <a:p>
            <a:pPr marL="285750" indent="-285750">
              <a:buFont typeface="Arial"/>
              <a:buChar char="•"/>
            </a:pPr>
            <a:r>
              <a:rPr lang="en-US" sz="2400" dirty="0" smtClean="0"/>
              <a:t>Sheet to be retained by college administration office</a:t>
            </a:r>
          </a:p>
          <a:p>
            <a:pPr marL="285750" indent="-285750">
              <a:buFont typeface="Arial"/>
              <a:buChar char="•"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9307165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4536" y="10413"/>
            <a:ext cx="4787900" cy="68072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235222" y="2708457"/>
            <a:ext cx="3598335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2400" dirty="0" smtClean="0"/>
              <a:t>In </a:t>
            </a:r>
            <a:r>
              <a:rPr lang="en-US" sz="2400" dirty="0"/>
              <a:t>English, Chichewa and </a:t>
            </a:r>
            <a:r>
              <a:rPr lang="en-US" sz="2400" dirty="0" err="1"/>
              <a:t>Tumbuka</a:t>
            </a:r>
            <a:endParaRPr lang="en-US" sz="2400" dirty="0"/>
          </a:p>
          <a:p>
            <a:pPr marL="285750" indent="-285750">
              <a:buFont typeface="Arial"/>
              <a:buChar char="•"/>
            </a:pPr>
            <a:r>
              <a:rPr lang="en-US" sz="2400" dirty="0" smtClean="0"/>
              <a:t>1-3 </a:t>
            </a:r>
            <a:r>
              <a:rPr lang="en-US" sz="2400" dirty="0"/>
              <a:t>English and </a:t>
            </a:r>
            <a:r>
              <a:rPr lang="en-US" sz="2400" dirty="0" smtClean="0"/>
              <a:t>1-3 </a:t>
            </a:r>
            <a:r>
              <a:rPr lang="en-US" sz="2400" dirty="0"/>
              <a:t>Local language per </a:t>
            </a:r>
            <a:r>
              <a:rPr lang="en-US" sz="2400" dirty="0" smtClean="0"/>
              <a:t>college</a:t>
            </a:r>
          </a:p>
          <a:p>
            <a:pPr marL="285750" indent="-285750">
              <a:buFont typeface="Arial"/>
              <a:buChar char="•"/>
            </a:pPr>
            <a:r>
              <a:rPr lang="en-US" sz="2400" dirty="0" smtClean="0"/>
              <a:t>Place in prominent locations, e.g. entrance hall, notice board, assembly room</a:t>
            </a:r>
            <a:endParaRPr lang="en-US" sz="2400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235222" y="514527"/>
            <a:ext cx="3451578" cy="1143000"/>
          </a:xfrm>
        </p:spPr>
        <p:txBody>
          <a:bodyPr>
            <a:noAutofit/>
          </a:bodyPr>
          <a:lstStyle/>
          <a:p>
            <a:r>
              <a:rPr lang="en-US" dirty="0" smtClean="0"/>
              <a:t>Staff Code of Conduct A2 Poster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98824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9529" y="38100"/>
            <a:ext cx="4838700" cy="67818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554134" y="3323608"/>
            <a:ext cx="313266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2400" dirty="0" smtClean="0"/>
              <a:t>In English, Chichewa and </a:t>
            </a:r>
            <a:r>
              <a:rPr lang="en-US" sz="2400" dirty="0" err="1" smtClean="0"/>
              <a:t>Tumbuka</a:t>
            </a:r>
            <a:endParaRPr lang="en-US" sz="2400" dirty="0" smtClean="0"/>
          </a:p>
          <a:p>
            <a:pPr marL="285750" indent="-285750">
              <a:buFont typeface="Arial"/>
              <a:buChar char="•"/>
            </a:pPr>
            <a:r>
              <a:rPr lang="en-US" sz="2400" dirty="0" smtClean="0"/>
              <a:t>1 English and 1 Local language per each college classroom</a:t>
            </a:r>
            <a:endParaRPr lang="en-US" sz="2400" dirty="0"/>
          </a:p>
        </p:txBody>
      </p:sp>
      <p:sp>
        <p:nvSpPr>
          <p:cNvPr id="7" name="Title 3"/>
          <p:cNvSpPr txBox="1">
            <a:spLocks/>
          </p:cNvSpPr>
          <p:nvPr/>
        </p:nvSpPr>
        <p:spPr>
          <a:xfrm>
            <a:off x="5235222" y="514527"/>
            <a:ext cx="3451578" cy="1143000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Trainee Code of Conduct A2 Poster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374471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7322" y="0"/>
            <a:ext cx="4749800" cy="68199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559777" y="2200457"/>
            <a:ext cx="3386667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2400" dirty="0" smtClean="0"/>
              <a:t>In </a:t>
            </a:r>
            <a:r>
              <a:rPr lang="en-US" sz="2400" dirty="0"/>
              <a:t>English, Chichewa and </a:t>
            </a:r>
            <a:r>
              <a:rPr lang="en-US" sz="2400" dirty="0" err="1"/>
              <a:t>Tumbuka</a:t>
            </a:r>
            <a:endParaRPr lang="en-US" sz="2400" dirty="0"/>
          </a:p>
          <a:p>
            <a:pPr marL="285750" indent="-285750">
              <a:buFont typeface="Arial"/>
              <a:buChar char="•"/>
            </a:pPr>
            <a:r>
              <a:rPr lang="en-US" sz="2400" dirty="0" smtClean="0"/>
              <a:t>1-3 </a:t>
            </a:r>
            <a:r>
              <a:rPr lang="en-US" sz="2400" dirty="0"/>
              <a:t>English and </a:t>
            </a:r>
            <a:r>
              <a:rPr lang="en-US" sz="2400" dirty="0" smtClean="0"/>
              <a:t>1-3 </a:t>
            </a:r>
            <a:r>
              <a:rPr lang="en-US" sz="2400" dirty="0"/>
              <a:t>Local language per </a:t>
            </a:r>
            <a:r>
              <a:rPr lang="en-US" sz="2400" dirty="0" smtClean="0"/>
              <a:t>college</a:t>
            </a:r>
          </a:p>
          <a:p>
            <a:pPr marL="285750" indent="-285750">
              <a:buFont typeface="Arial"/>
              <a:buChar char="•"/>
            </a:pPr>
            <a:r>
              <a:rPr lang="en-US" sz="2400" dirty="0" smtClean="0"/>
              <a:t>Place in prominent locations, e.g. entrance hall, notice board, assembly room</a:t>
            </a:r>
            <a:endParaRPr lang="en-US" sz="2400" dirty="0"/>
          </a:p>
        </p:txBody>
      </p:sp>
      <p:sp>
        <p:nvSpPr>
          <p:cNvPr id="4" name="Title 3"/>
          <p:cNvSpPr txBox="1">
            <a:spLocks/>
          </p:cNvSpPr>
          <p:nvPr/>
        </p:nvSpPr>
        <p:spPr>
          <a:xfrm>
            <a:off x="5235222" y="514527"/>
            <a:ext cx="3451578" cy="1143000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Role Model A2 Poster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726635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6778" y="0"/>
            <a:ext cx="4813300" cy="67945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559777" y="2200457"/>
            <a:ext cx="3386667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2400" dirty="0" smtClean="0"/>
              <a:t>In </a:t>
            </a:r>
            <a:r>
              <a:rPr lang="en-US" sz="2400" dirty="0"/>
              <a:t>English, Chichewa and </a:t>
            </a:r>
            <a:r>
              <a:rPr lang="en-US" sz="2400" dirty="0" err="1"/>
              <a:t>Tumbuka</a:t>
            </a:r>
            <a:endParaRPr lang="en-US" sz="2400" dirty="0"/>
          </a:p>
          <a:p>
            <a:pPr marL="285750" indent="-285750">
              <a:buFont typeface="Arial"/>
              <a:buChar char="•"/>
            </a:pPr>
            <a:r>
              <a:rPr lang="en-US" sz="2400" dirty="0" smtClean="0"/>
              <a:t>1-3 </a:t>
            </a:r>
            <a:r>
              <a:rPr lang="en-US" sz="2400" dirty="0"/>
              <a:t>English and </a:t>
            </a:r>
            <a:r>
              <a:rPr lang="en-US" sz="2400" dirty="0" smtClean="0"/>
              <a:t>1-3 </a:t>
            </a:r>
            <a:r>
              <a:rPr lang="en-US" sz="2400" dirty="0"/>
              <a:t>Local language per </a:t>
            </a:r>
            <a:r>
              <a:rPr lang="en-US" sz="2400" dirty="0" smtClean="0"/>
              <a:t>college</a:t>
            </a:r>
          </a:p>
          <a:p>
            <a:pPr marL="285750" indent="-285750">
              <a:buFont typeface="Arial"/>
              <a:buChar char="•"/>
            </a:pPr>
            <a:r>
              <a:rPr lang="en-US" sz="2400" dirty="0" smtClean="0"/>
              <a:t>Place in prominent locations, e.g. entrance hall, notice board, assembly room</a:t>
            </a:r>
            <a:endParaRPr lang="en-US" sz="2400" dirty="0"/>
          </a:p>
        </p:txBody>
      </p:sp>
      <p:sp>
        <p:nvSpPr>
          <p:cNvPr id="4" name="Title 3"/>
          <p:cNvSpPr txBox="1">
            <a:spLocks/>
          </p:cNvSpPr>
          <p:nvPr/>
        </p:nvSpPr>
        <p:spPr>
          <a:xfrm>
            <a:off x="5235222" y="514527"/>
            <a:ext cx="3451578" cy="1143000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err="1" smtClean="0"/>
              <a:t>Infographic</a:t>
            </a:r>
            <a:r>
              <a:rPr lang="en-US" dirty="0" smtClean="0"/>
              <a:t> A2 Poster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8965806"/>
      </p:ext>
    </p:extLst>
  </p:cSld>
  <p:clrMapOvr>
    <a:masterClrMapping/>
  </p:clrMapOvr>
</p:sld>
</file>

<file path=ppt/theme/theme1.xml><?xml version="1.0" encoding="utf-8"?>
<a:theme xmlns:a="http://schemas.openxmlformats.org/drawingml/2006/main" name=" Black 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 Black .thmx</Template>
  <TotalTime>355</TotalTime>
  <Words>1055</Words>
  <Application>Microsoft Macintosh PowerPoint</Application>
  <PresentationFormat>On-screen Show (4:3)</PresentationFormat>
  <Paragraphs>218</Paragraphs>
  <Slides>24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Links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6" baseType="lpstr">
      <vt:lpstr> Black </vt:lpstr>
      <vt:lpstr>\\localhost\Users\Roger\Documents\Jo Work\Consulting\UNESCO\Materials\Macintosh HD:Users:Roger:Documents:Jo Work:Consulting:UNESCO:Comms :Templates:STEP word template.docx!OLE_LINK1</vt:lpstr>
      <vt:lpstr>TEVET Codes of Conduct and Orientation Materials Roll Out</vt:lpstr>
      <vt:lpstr>College Packs (For Staff and Display in the College)</vt:lpstr>
      <vt:lpstr>PowerPoint Presentation</vt:lpstr>
      <vt:lpstr>Instructor and Administration Staff Code of Conduct A4 booklet</vt:lpstr>
      <vt:lpstr>Staff Code of Conduct Sign Sheet</vt:lpstr>
      <vt:lpstr>Staff Code of Conduct A2 Poster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College Packs</vt:lpstr>
      <vt:lpstr>College Packs: Distribution Instructions</vt:lpstr>
      <vt:lpstr>Trainee Packs</vt:lpstr>
      <vt:lpstr>PowerPoint Presentation</vt:lpstr>
      <vt:lpstr>Trainee Code of Conduct Sign Sheet</vt:lpstr>
      <vt:lpstr>Trainee Code of Conduct Folded Pamphlet</vt:lpstr>
      <vt:lpstr>PowerPoint Presentation</vt:lpstr>
      <vt:lpstr>Sexual violence folded pamphlet </vt:lpstr>
      <vt:lpstr>Role Model A5 Booklet</vt:lpstr>
      <vt:lpstr>A5 Family Booklet</vt:lpstr>
      <vt:lpstr>Trainee Orientation Packs</vt:lpstr>
      <vt:lpstr>Trainee Packs: Distribution Instructions</vt:lpstr>
      <vt:lpstr>Delivery 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Codes of Conduct and Orientation Materials Roll Out</dc:title>
  <dc:creator>Jo Heath</dc:creator>
  <cp:lastModifiedBy>Jo Heath</cp:lastModifiedBy>
  <cp:revision>59</cp:revision>
  <cp:lastPrinted>2018-12-20T08:52:38Z</cp:lastPrinted>
  <dcterms:created xsi:type="dcterms:W3CDTF">2018-12-11T06:21:54Z</dcterms:created>
  <dcterms:modified xsi:type="dcterms:W3CDTF">2018-12-20T09:36:47Z</dcterms:modified>
</cp:coreProperties>
</file>